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65" r:id="rId4"/>
    <p:sldId id="257" r:id="rId5"/>
    <p:sldId id="260" r:id="rId6"/>
    <p:sldId id="263" r:id="rId7"/>
    <p:sldId id="261" r:id="rId8"/>
    <p:sldId id="262" r:id="rId9"/>
    <p:sldId id="264" r:id="rId10"/>
    <p:sldId id="25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6" autoAdjust="0"/>
    <p:restoredTop sz="94660"/>
  </p:normalViewPr>
  <p:slideViewPr>
    <p:cSldViewPr snapToGrid="0">
      <p:cViewPr>
        <p:scale>
          <a:sx n="77" d="100"/>
          <a:sy n="77" d="100"/>
        </p:scale>
        <p:origin x="1512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ED2AAD-3947-4242-BA11-91D3780412FF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4B96E-8AEA-4078-A318-83CD58B0BE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35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4B96E-8AEA-4078-A318-83CD58B0BE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10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4B96E-8AEA-4078-A318-83CD58B0BE1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812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F227-B31D-4991-800D-8A5AD7E47562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74C1-E586-4EAE-9216-B4BFF3478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59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F227-B31D-4991-800D-8A5AD7E47562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74C1-E586-4EAE-9216-B4BFF3478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302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F227-B31D-4991-800D-8A5AD7E47562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74C1-E586-4EAE-9216-B4BFF3478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97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F227-B31D-4991-800D-8A5AD7E47562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74C1-E586-4EAE-9216-B4BFF3478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536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F227-B31D-4991-800D-8A5AD7E47562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74C1-E586-4EAE-9216-B4BFF3478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997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F227-B31D-4991-800D-8A5AD7E47562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74C1-E586-4EAE-9216-B4BFF3478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84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F227-B31D-4991-800D-8A5AD7E47562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74C1-E586-4EAE-9216-B4BFF3478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98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F227-B31D-4991-800D-8A5AD7E47562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74C1-E586-4EAE-9216-B4BFF3478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088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F227-B31D-4991-800D-8A5AD7E47562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74C1-E586-4EAE-9216-B4BFF3478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18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F227-B31D-4991-800D-8A5AD7E47562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74C1-E586-4EAE-9216-B4BFF3478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109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BF227-B31D-4991-800D-8A5AD7E47562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974C1-E586-4EAE-9216-B4BFF3478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57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BF227-B31D-4991-800D-8A5AD7E47562}" type="datetimeFigureOut">
              <a:rPr lang="en-US" smtClean="0"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974C1-E586-4EAE-9216-B4BFF3478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807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Somacis</a:t>
            </a:r>
            <a:r>
              <a:rPr lang="en-US" dirty="0"/>
              <a:t> ZZ PCB Results </a:t>
            </a:r>
            <a:r>
              <a:rPr lang="en-US" dirty="0" err="1"/>
              <a:t>Contiued</a:t>
            </a:r>
            <a:r>
              <a:rPr lang="en-US" dirty="0"/>
              <a:t>…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B.Azmoun</a:t>
            </a:r>
            <a:r>
              <a:rPr lang="en-US" dirty="0"/>
              <a:t>, BNL</a:t>
            </a:r>
          </a:p>
        </p:txBody>
      </p:sp>
    </p:spTree>
    <p:extLst>
      <p:ext uri="{BB962C8B-B14F-4D97-AF65-F5344CB8AC3E}">
        <p14:creationId xmlns:p14="http://schemas.microsoft.com/office/powerpoint/2010/main" val="1892797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1" t="3142" r="3846" b="2871"/>
          <a:stretch/>
        </p:blipFill>
        <p:spPr>
          <a:xfrm>
            <a:off x="2540889" y="3703113"/>
            <a:ext cx="3340052" cy="2874508"/>
          </a:xfrm>
          <a:prstGeom prst="rect">
            <a:avLst/>
          </a:prstGeom>
        </p:spPr>
      </p:pic>
      <p:pic>
        <p:nvPicPr>
          <p:cNvPr id="10" name="Picture 9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135328" y="3427983"/>
            <a:ext cx="3291840" cy="3291840"/>
          </a:xfrm>
          <a:prstGeom prst="rect">
            <a:avLst/>
          </a:prstGeom>
        </p:spPr>
      </p:pic>
      <p:pic>
        <p:nvPicPr>
          <p:cNvPr id="11" name="Picture 10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135328" y="128802"/>
            <a:ext cx="3291840" cy="3291840"/>
          </a:xfrm>
          <a:prstGeom prst="rect">
            <a:avLst/>
          </a:prstGeom>
        </p:spPr>
      </p:pic>
      <p:grpSp>
        <p:nvGrpSpPr>
          <p:cNvPr id="49" name="Group 48"/>
          <p:cNvGrpSpPr/>
          <p:nvPr/>
        </p:nvGrpSpPr>
        <p:grpSpPr>
          <a:xfrm>
            <a:off x="109410" y="-5531"/>
            <a:ext cx="5655977" cy="3598526"/>
            <a:chOff x="96844" y="361734"/>
            <a:chExt cx="5655977" cy="3598526"/>
          </a:xfrm>
        </p:grpSpPr>
        <p:sp>
          <p:nvSpPr>
            <p:cNvPr id="24" name="TextBox 23"/>
            <p:cNvSpPr txBox="1"/>
            <p:nvPr/>
          </p:nvSpPr>
          <p:spPr>
            <a:xfrm>
              <a:off x="96844" y="782305"/>
              <a:ext cx="2154468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Bigger circle:</a:t>
              </a:r>
            </a:p>
            <a:p>
              <a:r>
                <a:rPr lang="en-US" dirty="0"/>
                <a:t>~75% charge on one pad at center</a:t>
              </a:r>
            </a:p>
            <a:p>
              <a:r>
                <a:rPr lang="en-US" sz="1100" dirty="0"/>
                <a:t>(for illustrative purposes only; circles are not to scale)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2163097" y="361734"/>
              <a:ext cx="3589724" cy="3598526"/>
              <a:chOff x="2979174" y="274485"/>
              <a:chExt cx="3589724" cy="3598526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3116825" y="736150"/>
                <a:ext cx="3452073" cy="2016326"/>
                <a:chOff x="1225569" y="530568"/>
                <a:chExt cx="3452073" cy="2016326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19" t="2346" r="-572" b="57312"/>
                <a:stretch/>
              </p:blipFill>
              <p:spPr>
                <a:xfrm>
                  <a:off x="1225569" y="530568"/>
                  <a:ext cx="3452073" cy="2016326"/>
                </a:xfrm>
                <a:prstGeom prst="rect">
                  <a:avLst/>
                </a:prstGeom>
              </p:spPr>
            </p:pic>
            <p:sp>
              <p:nvSpPr>
                <p:cNvPr id="13" name="Oval 12"/>
                <p:cNvSpPr/>
                <p:nvPr/>
              </p:nvSpPr>
              <p:spPr>
                <a:xfrm>
                  <a:off x="2602410" y="949050"/>
                  <a:ext cx="616934" cy="573086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2229293" y="1649816"/>
                  <a:ext cx="616934" cy="573086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2698583" y="1038388"/>
                  <a:ext cx="424587" cy="394410"/>
                </a:xfrm>
                <a:prstGeom prst="ellipse">
                  <a:avLst/>
                </a:prstGeom>
                <a:solidFill>
                  <a:srgbClr val="00B050">
                    <a:alpha val="50000"/>
                  </a:srgb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2325466" y="1739154"/>
                  <a:ext cx="424587" cy="394410"/>
                </a:xfrm>
                <a:prstGeom prst="ellipse">
                  <a:avLst/>
                </a:prstGeom>
                <a:solidFill>
                  <a:srgbClr val="00B050">
                    <a:alpha val="50000"/>
                  </a:srgb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8" name="Straight Connector 17"/>
              <p:cNvCxnSpPr>
                <a:endCxn id="14" idx="1"/>
              </p:cNvCxnSpPr>
              <p:nvPr/>
            </p:nvCxnSpPr>
            <p:spPr>
              <a:xfrm>
                <a:off x="2979174" y="1210609"/>
                <a:ext cx="1231723" cy="7287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>
                <a:stCxn id="35" idx="3"/>
                <a:endCxn id="16" idx="2"/>
              </p:cNvCxnSpPr>
              <p:nvPr/>
            </p:nvCxnSpPr>
            <p:spPr>
              <a:xfrm flipV="1">
                <a:off x="3004794" y="2141941"/>
                <a:ext cx="1211928" cy="4669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4802132" y="757819"/>
                <a:ext cx="0" cy="2025446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ectangle 30"/>
              <p:cNvSpPr/>
              <p:nvPr/>
            </p:nvSpPr>
            <p:spPr>
              <a:xfrm>
                <a:off x="3913282" y="274485"/>
                <a:ext cx="20276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50/50 sharing point</a:t>
                </a:r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>
                <a:off x="4429015" y="909288"/>
                <a:ext cx="0" cy="2025446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32"/>
              <p:cNvSpPr/>
              <p:nvPr/>
            </p:nvSpPr>
            <p:spPr>
              <a:xfrm>
                <a:off x="3259181" y="2949681"/>
                <a:ext cx="2689296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Pad center: majority of charge on one pad (in this example: 90% or 75%)</a:t>
                </a:r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109410" y="2234524"/>
              <a:ext cx="207930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Smaller circle:</a:t>
              </a:r>
            </a:p>
            <a:p>
              <a:r>
                <a:rPr lang="en-US" dirty="0"/>
                <a:t>~90% charge on one pad at center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09410" y="4475704"/>
            <a:ext cx="2722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Measurement: Piecewise linear with global slope of 1, but local slope of ~1/2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0" y="0"/>
            <a:ext cx="5997677" cy="3549445"/>
          </a:xfrm>
          <a:prstGeom prst="roundRect">
            <a:avLst>
              <a:gd name="adj" fmla="val 1306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9340952" y="466725"/>
            <a:ext cx="285104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Charge distributed uniformly over three pads at a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Charge distr. is linear </a:t>
            </a:r>
            <a:r>
              <a:rPr lang="en-US" sz="1600" dirty="0" err="1"/>
              <a:t>wrt</a:t>
            </a:r>
            <a:r>
              <a:rPr lang="en-US" sz="1600" dirty="0"/>
              <a:t> pos. on all pads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User input constraint: % of tot. charge on middle pad is a variable at pad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 Fixed constraint: 50/50 charge sharing at half-way point </a:t>
            </a:r>
            <a:r>
              <a:rPr lang="en-US" sz="1600" dirty="0" err="1"/>
              <a:t>btwn</a:t>
            </a:r>
            <a:r>
              <a:rPr lang="en-US" sz="1600" dirty="0"/>
              <a:t> pads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564819" y="3580502"/>
            <a:ext cx="26271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Continuous linearity is influenced by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Gain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Saturation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Degree of charge sharing</a:t>
            </a:r>
          </a:p>
          <a:p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</a:rPr>
              <a:t>Under certain circumstances  will get a fragmented linear correlation</a:t>
            </a:r>
          </a:p>
        </p:txBody>
      </p:sp>
      <p:cxnSp>
        <p:nvCxnSpPr>
          <p:cNvPr id="54" name="Straight Arrow Connector 53"/>
          <p:cNvCxnSpPr>
            <a:endCxn id="12" idx="0"/>
          </p:cNvCxnSpPr>
          <p:nvPr/>
        </p:nvCxnSpPr>
        <p:spPr>
          <a:xfrm>
            <a:off x="3998621" y="297347"/>
            <a:ext cx="0" cy="16937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3622442" y="2571718"/>
            <a:ext cx="6123" cy="19909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370794" y="456134"/>
            <a:ext cx="1465626" cy="1384995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u="sng" dirty="0">
                <a:solidFill>
                  <a:schemeClr val="accent2">
                    <a:lumMod val="75000"/>
                  </a:schemeClr>
                </a:solidFill>
              </a:rPr>
              <a:t>Simulation Parameters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Max % charge on single pad = 65%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Charge Amp. threshold Cut = </a:t>
            </a:r>
            <a:r>
              <a:rPr lang="en-US" sz="1050" dirty="0">
                <a:solidFill>
                  <a:srgbClr val="FF0000"/>
                </a:solidFill>
              </a:rPr>
              <a:t>0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Gain = 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Sat. point = 100% of max signal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370794" y="3747974"/>
            <a:ext cx="1534956" cy="1384995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u="sng" dirty="0">
                <a:solidFill>
                  <a:schemeClr val="accent2">
                    <a:lumMod val="75000"/>
                  </a:schemeClr>
                </a:solidFill>
              </a:rPr>
              <a:t>Simulation Parameters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Max % charge on single pad = 65%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Charge Amp. threshold Cut = </a:t>
            </a:r>
            <a:r>
              <a:rPr lang="en-US" sz="1050" dirty="0">
                <a:solidFill>
                  <a:srgbClr val="FF0000"/>
                </a:solidFill>
              </a:rPr>
              <a:t>30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Gain = 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Sat. point = 100% of max signal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976174" y="5399034"/>
            <a:ext cx="121545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Piece-wise slope ~1/2</a:t>
            </a:r>
          </a:p>
        </p:txBody>
      </p:sp>
      <p:cxnSp>
        <p:nvCxnSpPr>
          <p:cNvPr id="62" name="Straight Connector 61"/>
          <p:cNvCxnSpPr/>
          <p:nvPr/>
        </p:nvCxnSpPr>
        <p:spPr>
          <a:xfrm flipH="1" flipV="1">
            <a:off x="7724775" y="5286375"/>
            <a:ext cx="180975" cy="419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587" y="-1426703"/>
            <a:ext cx="10515600" cy="13255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07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888" y="726512"/>
            <a:ext cx="10515600" cy="914399"/>
          </a:xfrm>
        </p:spPr>
        <p:txBody>
          <a:bodyPr>
            <a:normAutofit fontScale="90000"/>
          </a:bodyPr>
          <a:lstStyle/>
          <a:p>
            <a:r>
              <a:rPr lang="en-US" dirty="0"/>
              <a:t>Earlier results: Piece-wise linear correlation plots</a:t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21907" y="2416190"/>
            <a:ext cx="76617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Initial results: used APV25/SRS with low gain to avoid saturation, but effectively imposed a threshold cut on small amplitude hits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73647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1" t="3142" r="3846" b="2871"/>
          <a:stretch/>
        </p:blipFill>
        <p:spPr>
          <a:xfrm>
            <a:off x="322774" y="2763054"/>
            <a:ext cx="4321052" cy="3718774"/>
          </a:xfrm>
          <a:prstGeom prst="rect">
            <a:avLst/>
          </a:prstGeom>
        </p:spPr>
      </p:pic>
      <p:pic>
        <p:nvPicPr>
          <p:cNvPr id="10" name="Picture 9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135328" y="3427983"/>
            <a:ext cx="3291840" cy="3291840"/>
          </a:xfrm>
          <a:prstGeom prst="rect">
            <a:avLst/>
          </a:prstGeom>
        </p:spPr>
      </p:pic>
      <p:pic>
        <p:nvPicPr>
          <p:cNvPr id="11" name="Picture 10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135328" y="128802"/>
            <a:ext cx="3291840" cy="329184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763610" y="1684070"/>
            <a:ext cx="3659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Initial Measurement: Piecewise linear with global slope of 1, but local slope of ~1/2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340952" y="466725"/>
            <a:ext cx="285104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Charge distributed uniformly over three pads at a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Charge distr. is linear </a:t>
            </a:r>
            <a:r>
              <a:rPr lang="en-US" sz="1600" dirty="0" err="1"/>
              <a:t>wrt</a:t>
            </a:r>
            <a:r>
              <a:rPr lang="en-US" sz="1600" dirty="0"/>
              <a:t> pos. on all pads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User input constraint: % of tot. charge on middle pad is a variable at pad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 Fixed constraint: 50/50 charge sharing at half-way point </a:t>
            </a:r>
            <a:r>
              <a:rPr lang="en-US" sz="1600" dirty="0" err="1"/>
              <a:t>btwn</a:t>
            </a:r>
            <a:r>
              <a:rPr lang="en-US" sz="1600" dirty="0"/>
              <a:t> pads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564819" y="3580502"/>
            <a:ext cx="26271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Continuous linearity is influenced by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Gain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Saturation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Degree of charge sharing</a:t>
            </a:r>
          </a:p>
          <a:p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FF0000"/>
                </a:solidFill>
              </a:rPr>
              <a:t>Under certain circumstances  will get a fragmented linear correlation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370794" y="456134"/>
            <a:ext cx="1465626" cy="1384995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u="sng" dirty="0">
                <a:solidFill>
                  <a:schemeClr val="accent2">
                    <a:lumMod val="75000"/>
                  </a:schemeClr>
                </a:solidFill>
              </a:rPr>
              <a:t>Simulation Parameters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Max % charge on single pad = 65%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Charge Amp. threshold Cut = </a:t>
            </a:r>
            <a:r>
              <a:rPr lang="en-US" sz="1050" dirty="0">
                <a:solidFill>
                  <a:srgbClr val="FF0000"/>
                </a:solidFill>
              </a:rPr>
              <a:t>0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Gain = 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Sat. point = 100% of max signal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370794" y="3747974"/>
            <a:ext cx="1534956" cy="1384995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u="sng" dirty="0">
                <a:solidFill>
                  <a:schemeClr val="accent2">
                    <a:lumMod val="75000"/>
                  </a:schemeClr>
                </a:solidFill>
              </a:rPr>
              <a:t>Simulation Parameters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Max % charge on single pad = 65%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Charge Amp. threshold Cut = </a:t>
            </a:r>
            <a:r>
              <a:rPr lang="en-US" sz="1050" dirty="0">
                <a:solidFill>
                  <a:srgbClr val="FF0000"/>
                </a:solidFill>
              </a:rPr>
              <a:t>30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Gain = 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Sat. point = 100% of max signal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976174" y="5399034"/>
            <a:ext cx="121545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Piece-wise slope ~1/2</a:t>
            </a:r>
          </a:p>
        </p:txBody>
      </p:sp>
      <p:cxnSp>
        <p:nvCxnSpPr>
          <p:cNvPr id="62" name="Straight Connector 61"/>
          <p:cNvCxnSpPr/>
          <p:nvPr/>
        </p:nvCxnSpPr>
        <p:spPr>
          <a:xfrm flipH="1" flipV="1">
            <a:off x="7724775" y="5286375"/>
            <a:ext cx="180975" cy="419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237962" cy="1325563"/>
          </a:xfrm>
        </p:spPr>
        <p:txBody>
          <a:bodyPr/>
          <a:lstStyle/>
          <a:p>
            <a:r>
              <a:rPr lang="en-US" dirty="0"/>
              <a:t>Simulate high threshold for Centroid calc.</a:t>
            </a:r>
          </a:p>
        </p:txBody>
      </p:sp>
    </p:spTree>
    <p:extLst>
      <p:ext uri="{BB962C8B-B14F-4D97-AF65-F5344CB8AC3E}">
        <p14:creationId xmlns:p14="http://schemas.microsoft.com/office/powerpoint/2010/main" val="3778176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79487" y="98255"/>
            <a:ext cx="6171096" cy="3687095"/>
            <a:chOff x="530942" y="363795"/>
            <a:chExt cx="5230761" cy="359434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3" t="1974" r="1554" b="2592"/>
            <a:stretch/>
          </p:blipFill>
          <p:spPr>
            <a:xfrm>
              <a:off x="530942" y="363795"/>
              <a:ext cx="5230761" cy="3440452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893574" y="3650358"/>
              <a:ext cx="17118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Motor Position (mm)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-133598" y="1266037"/>
              <a:ext cx="1636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Q(pad)/Q(tot) (mm)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5350"/>
            <a:ext cx="6285521" cy="30726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93962" y="42506"/>
            <a:ext cx="53929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measured charge ratio is also very similar to the simulated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jump in the charge ratio at 3, 5, and 7mm, (corresponding to the pad center -- see ZZ sketch on previous slide) from one pad to the next is </a:t>
            </a:r>
            <a:r>
              <a:rPr lang="en-US" dirty="0">
                <a:solidFill>
                  <a:srgbClr val="FF0000"/>
                </a:solidFill>
              </a:rPr>
              <a:t>due to the threshold cutoff </a:t>
            </a:r>
            <a:r>
              <a:rPr lang="en-US" dirty="0"/>
              <a:t>and is responsible for the fragmented linear correlation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Saving Grace: by examining the ratio plots, we can determine the correction factor to regain a fully linear response, which in this case happens to be 2</a:t>
            </a:r>
          </a:p>
        </p:txBody>
      </p:sp>
      <p:sp>
        <p:nvSpPr>
          <p:cNvPr id="11" name="Curved Up Arrow 10"/>
          <p:cNvSpPr/>
          <p:nvPr/>
        </p:nvSpPr>
        <p:spPr>
          <a:xfrm>
            <a:off x="2171389" y="5953431"/>
            <a:ext cx="294968" cy="127820"/>
          </a:xfrm>
          <a:prstGeom prst="curvedUpArrow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Up Arrow 11"/>
          <p:cNvSpPr/>
          <p:nvPr/>
        </p:nvSpPr>
        <p:spPr>
          <a:xfrm>
            <a:off x="3316847" y="5953431"/>
            <a:ext cx="294968" cy="127820"/>
          </a:xfrm>
          <a:prstGeom prst="curvedUpArrow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Up Arrow 12"/>
          <p:cNvSpPr/>
          <p:nvPr/>
        </p:nvSpPr>
        <p:spPr>
          <a:xfrm>
            <a:off x="4462305" y="5953431"/>
            <a:ext cx="294968" cy="127820"/>
          </a:xfrm>
          <a:prstGeom prst="curvedUpArrow">
            <a:avLst/>
          </a:prstGeom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868" y="4269763"/>
            <a:ext cx="187796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Charge apparently discontinuously jumps from one pad to the next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1848986" y="4886597"/>
            <a:ext cx="320052" cy="102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2858" y="2813367"/>
            <a:ext cx="3413523" cy="231341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0490" y="4971195"/>
            <a:ext cx="3721510" cy="188680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85521" y="3183523"/>
            <a:ext cx="2190381" cy="1600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If the cutoff is made = 0, the charge from one pad gradually goes to zero, while it simultaneously grows on the next and the fragmentation in the correlation is removed</a:t>
            </a:r>
          </a:p>
        </p:txBody>
      </p:sp>
      <p:sp>
        <p:nvSpPr>
          <p:cNvPr id="22" name="Oval 21"/>
          <p:cNvSpPr/>
          <p:nvPr/>
        </p:nvSpPr>
        <p:spPr>
          <a:xfrm>
            <a:off x="9419303" y="5914597"/>
            <a:ext cx="809813" cy="78608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>
            <a:stCxn id="19" idx="3"/>
            <a:endCxn id="22" idx="1"/>
          </p:cNvCxnSpPr>
          <p:nvPr/>
        </p:nvCxnSpPr>
        <p:spPr>
          <a:xfrm>
            <a:off x="8475902" y="3983742"/>
            <a:ext cx="1061995" cy="2045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2594" y="4928998"/>
            <a:ext cx="1182698" cy="1323439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b="1" u="sng" dirty="0">
                <a:solidFill>
                  <a:schemeClr val="accent2">
                    <a:lumMod val="75000"/>
                  </a:schemeClr>
                </a:solidFill>
              </a:rPr>
              <a:t>Simulation Parameters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800" dirty="0">
                <a:solidFill>
                  <a:schemeClr val="accent2">
                    <a:lumMod val="75000"/>
                  </a:schemeClr>
                </a:solidFill>
              </a:rPr>
              <a:t>Max % charge on single pad = 65%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800" dirty="0">
                <a:solidFill>
                  <a:schemeClr val="accent2">
                    <a:lumMod val="75000"/>
                  </a:schemeClr>
                </a:solidFill>
              </a:rPr>
              <a:t>Charge Amp. threshold Cut = </a:t>
            </a:r>
            <a:r>
              <a:rPr lang="en-US" sz="800" dirty="0">
                <a:solidFill>
                  <a:srgbClr val="FF0000"/>
                </a:solidFill>
              </a:rPr>
              <a:t>30</a:t>
            </a:r>
            <a:r>
              <a:rPr lang="en-US" sz="8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800" dirty="0">
                <a:solidFill>
                  <a:schemeClr val="accent2">
                    <a:lumMod val="75000"/>
                  </a:schemeClr>
                </a:solidFill>
              </a:rPr>
              <a:t>Gain = 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800" dirty="0">
                <a:solidFill>
                  <a:schemeClr val="accent2">
                    <a:lumMod val="75000"/>
                  </a:schemeClr>
                </a:solidFill>
              </a:rPr>
              <a:t>Sat. point = 100% of max signal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318873" y="2786847"/>
            <a:ext cx="2064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Same measurement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027232" y="5126781"/>
            <a:ext cx="1465626" cy="1546577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u="sng" dirty="0">
                <a:solidFill>
                  <a:schemeClr val="accent2">
                    <a:lumMod val="75000"/>
                  </a:schemeClr>
                </a:solidFill>
              </a:rPr>
              <a:t>Simulation Parameters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Max % charge on single pad = 65%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Charge Amp. threshold Cut = </a:t>
            </a:r>
            <a:r>
              <a:rPr lang="en-US" sz="1050" dirty="0">
                <a:solidFill>
                  <a:srgbClr val="FF0000"/>
                </a:solidFill>
              </a:rPr>
              <a:t>0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Gain = 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Sat. point = 100% of max signal     (No sat.)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1725292" y="5876069"/>
            <a:ext cx="3980183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839600" y="5821550"/>
            <a:ext cx="811784" cy="430887"/>
          </a:xfrm>
          <a:prstGeom prst="rect">
            <a:avLst/>
          </a:prstGeom>
          <a:solidFill>
            <a:schemeClr val="bg1">
              <a:alpha val="4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Effective threshold</a:t>
            </a:r>
          </a:p>
        </p:txBody>
      </p:sp>
    </p:spTree>
    <p:extLst>
      <p:ext uri="{BB962C8B-B14F-4D97-AF65-F5344CB8AC3E}">
        <p14:creationId xmlns:p14="http://schemas.microsoft.com/office/powerpoint/2010/main" val="644482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951" y="158046"/>
            <a:ext cx="10515600" cy="773037"/>
          </a:xfrm>
        </p:spPr>
        <p:txBody>
          <a:bodyPr>
            <a:normAutofit/>
          </a:bodyPr>
          <a:lstStyle/>
          <a:p>
            <a:r>
              <a:rPr lang="en-US" dirty="0"/>
              <a:t>New Measurements at higher Gain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580362" y="1290180"/>
            <a:ext cx="9486378" cy="5205013"/>
            <a:chOff x="3615148" y="33402972"/>
            <a:chExt cx="16701729" cy="8335079"/>
          </a:xfrm>
        </p:grpSpPr>
        <p:sp>
          <p:nvSpPr>
            <p:cNvPr id="4" name="Rectangle: Rounded Corners 3"/>
            <p:cNvSpPr/>
            <p:nvPr/>
          </p:nvSpPr>
          <p:spPr>
            <a:xfrm>
              <a:off x="3615148" y="33402972"/>
              <a:ext cx="16701729" cy="8335079"/>
            </a:xfrm>
            <a:prstGeom prst="roundRect">
              <a:avLst>
                <a:gd name="adj" fmla="val 551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8" t="1515" r="995" b="1918"/>
            <a:stretch/>
          </p:blipFill>
          <p:spPr>
            <a:xfrm>
              <a:off x="3962400" y="33487440"/>
              <a:ext cx="16052232" cy="8016579"/>
            </a:xfrm>
            <a:prstGeom prst="rect">
              <a:avLst/>
            </a:prstGeom>
          </p:spPr>
        </p:pic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069" y="1738650"/>
            <a:ext cx="1758364" cy="1528025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125774" y="3756671"/>
            <a:ext cx="23404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Struck ADC w/ single </a:t>
            </a:r>
            <a:r>
              <a:rPr lang="en-US" dirty="0" err="1"/>
              <a:t>ch.</a:t>
            </a:r>
            <a:r>
              <a:rPr lang="en-US" dirty="0"/>
              <a:t> Hybrid PA + Shaper</a:t>
            </a:r>
          </a:p>
          <a:p>
            <a:r>
              <a:rPr lang="en-US" dirty="0"/>
              <a:t>=</a:t>
            </a:r>
          </a:p>
          <a:p>
            <a:r>
              <a:rPr lang="en-US" dirty="0">
                <a:solidFill>
                  <a:srgbClr val="FF0000"/>
                </a:solidFill>
              </a:rPr>
              <a:t>Low hit threshold</a:t>
            </a:r>
          </a:p>
          <a:p>
            <a:r>
              <a:rPr lang="en-US" dirty="0">
                <a:solidFill>
                  <a:srgbClr val="FF0000"/>
                </a:solidFill>
              </a:rPr>
              <a:t>+ high gain (~7500)</a:t>
            </a:r>
          </a:p>
          <a:p>
            <a:r>
              <a:rPr lang="en-US" dirty="0">
                <a:solidFill>
                  <a:srgbClr val="FF0000"/>
                </a:solidFill>
              </a:rPr>
              <a:t>+ no saturation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02993" y="5299983"/>
            <a:ext cx="139012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i="1" dirty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sz="2200" b="1" i="1" dirty="0">
                <a:solidFill>
                  <a:srgbClr val="FF0000"/>
                </a:solidFill>
              </a:rPr>
              <a:t> ~100</a:t>
            </a:r>
            <a:r>
              <a:rPr lang="en-US" sz="2200" b="1" i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200" b="1" i="1" dirty="0">
                <a:solidFill>
                  <a:srgbClr val="FF0000"/>
                </a:solidFill>
              </a:rPr>
              <a:t>m</a:t>
            </a:r>
          </a:p>
          <a:p>
            <a:r>
              <a:rPr lang="en-US" sz="1600" b="1" i="1" dirty="0">
                <a:solidFill>
                  <a:srgbClr val="FF0000"/>
                </a:solidFill>
              </a:rPr>
              <a:t>N/S ~1-3%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709288" y="5299983"/>
            <a:ext cx="124906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i="1" dirty="0">
                <a:solidFill>
                  <a:schemeClr val="tx1"/>
                </a:solidFill>
                <a:latin typeface="Symbol" panose="05050102010706020507" pitchFamily="18" charset="2"/>
              </a:rPr>
              <a:t>s</a:t>
            </a:r>
            <a:r>
              <a:rPr lang="en-US" sz="2200" b="1" i="1" dirty="0">
                <a:solidFill>
                  <a:schemeClr val="tx1"/>
                </a:solidFill>
              </a:rPr>
              <a:t> ~70</a:t>
            </a:r>
            <a:r>
              <a:rPr lang="en-US" sz="2200" b="1" i="1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US" sz="2200" b="1" i="1" dirty="0">
                <a:solidFill>
                  <a:schemeClr val="tx1"/>
                </a:solidFill>
              </a:rPr>
              <a:t>m</a:t>
            </a:r>
          </a:p>
          <a:p>
            <a:r>
              <a:rPr lang="en-US" sz="1600" b="1" i="1" dirty="0">
                <a:solidFill>
                  <a:schemeClr val="tx1"/>
                </a:solidFill>
              </a:rPr>
              <a:t>N/S ~ 1-3%</a:t>
            </a:r>
          </a:p>
        </p:txBody>
      </p:sp>
    </p:spTree>
    <p:extLst>
      <p:ext uri="{BB962C8B-B14F-4D97-AF65-F5344CB8AC3E}">
        <p14:creationId xmlns:p14="http://schemas.microsoft.com/office/powerpoint/2010/main" val="416911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Summary: Old ZZ PCB Vs New ZZ PCB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272362"/>
              </p:ext>
            </p:extLst>
          </p:nvPr>
        </p:nvGraphicFramePr>
        <p:xfrm>
          <a:off x="187890" y="2964768"/>
          <a:ext cx="11699309" cy="16135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5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0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1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4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65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49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39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530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80778">
                  <a:extLst>
                    <a:ext uri="{9D8B030D-6E8A-4147-A177-3AD203B41FA5}">
                      <a16:colId xmlns:a16="http://schemas.microsoft.com/office/drawing/2014/main" val="2655096288"/>
                    </a:ext>
                  </a:extLst>
                </a:gridCol>
                <a:gridCol w="1439035">
                  <a:extLst>
                    <a:ext uri="{9D8B030D-6E8A-4147-A177-3AD203B41FA5}">
                      <a16:colId xmlns:a16="http://schemas.microsoft.com/office/drawing/2014/main" val="4071359274"/>
                    </a:ext>
                  </a:extLst>
                </a:gridCol>
                <a:gridCol w="1439035">
                  <a:extLst>
                    <a:ext uri="{9D8B030D-6E8A-4147-A177-3AD203B41FA5}">
                      <a16:colId xmlns:a16="http://schemas.microsoft.com/office/drawing/2014/main" val="4025415215"/>
                    </a:ext>
                  </a:extLst>
                </a:gridCol>
              </a:tblGrid>
              <a:tr h="60655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Measured physical</a:t>
                      </a:r>
                      <a:r>
                        <a:rPr lang="en-US" sz="1600" u="none" strike="noStrike" baseline="0" dirty="0">
                          <a:effectLst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</a:rPr>
                        <a:t>ZZ </a:t>
                      </a:r>
                      <a:br>
                        <a:rPr lang="en-US" sz="1600" u="none" strike="noStrike" dirty="0">
                          <a:effectLst/>
                        </a:rPr>
                      </a:br>
                      <a:r>
                        <a:rPr lang="en-US" sz="1600" u="none" strike="noStrike" dirty="0">
                          <a:effectLst/>
                        </a:rPr>
                        <a:t>Parameters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sng" strike="noStrike" dirty="0">
                          <a:effectLst/>
                        </a:rPr>
                        <a:t>p (mm)</a:t>
                      </a:r>
                      <a:endParaRPr lang="en-US" sz="18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sng" strike="noStrike" dirty="0">
                          <a:effectLst/>
                        </a:rPr>
                        <a:t>d (mm)</a:t>
                      </a:r>
                      <a:endParaRPr lang="en-US" sz="18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sng" strike="noStrike" dirty="0">
                          <a:effectLst/>
                        </a:rPr>
                        <a:t>s (mm)</a:t>
                      </a:r>
                      <a:endParaRPr lang="en-US" sz="18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sng" strike="noStrike" dirty="0">
                          <a:effectLst/>
                        </a:rPr>
                        <a:t>g (mm)</a:t>
                      </a:r>
                      <a:endParaRPr lang="en-US" sz="18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sng" strike="noStrike" dirty="0">
                          <a:effectLst/>
                        </a:rPr>
                        <a:t>Strip Overlap / Pitch</a:t>
                      </a:r>
                      <a:r>
                        <a:rPr lang="en-US" sz="1400" u="sng" strike="noStrike" baseline="0" dirty="0">
                          <a:effectLst/>
                        </a:rPr>
                        <a:t> (%)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sng" strike="noStrike" dirty="0">
                          <a:effectLst/>
                        </a:rPr>
                        <a:t>Gap / Pitch</a:t>
                      </a:r>
                      <a:r>
                        <a:rPr lang="en-US" sz="1400" u="sng" strike="noStrike" baseline="0" dirty="0">
                          <a:effectLst/>
                        </a:rPr>
                        <a:t> (%)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sng" strike="noStrike" dirty="0">
                          <a:effectLst/>
                        </a:rPr>
                        <a:t>Electrode Area / Tot. PCB Active Area</a:t>
                      </a:r>
                      <a:r>
                        <a:rPr lang="en-US" sz="1400" u="sng" strike="noStrike" baseline="0" dirty="0">
                          <a:effectLst/>
                        </a:rPr>
                        <a:t> (%)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sng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Resoltiom</a:t>
                      </a:r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w/ DNL</a:t>
                      </a:r>
                    </a:p>
                    <a:p>
                      <a:pPr algn="ctr" fontAlgn="b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(um)</a:t>
                      </a:r>
                    </a:p>
                    <a:p>
                      <a:pPr algn="ctr" fontAlgn="b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(no </a:t>
                      </a:r>
                      <a:r>
                        <a:rPr lang="en-US" sz="1400" b="1" i="0" u="sng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sngl</a:t>
                      </a:r>
                      <a:r>
                        <a:rPr lang="en-US" sz="1400" b="1" i="0" u="sng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pad hits)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sng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Resoltiom</a:t>
                      </a:r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w/o DNL (um)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(no </a:t>
                      </a:r>
                      <a:r>
                        <a:rPr lang="en-US" sz="1400" b="1" i="0" u="sng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sngl</a:t>
                      </a:r>
                      <a:r>
                        <a:rPr lang="en-US" sz="1400" b="1" i="0" u="sng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pad hits)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of Single</a:t>
                      </a:r>
                      <a:r>
                        <a:rPr lang="en-US" sz="1400" b="1" i="0" u="sng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pad hit Events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Old Design/PCB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2.00</a:t>
                      </a:r>
                      <a:endParaRPr lang="en-US" sz="1400" b="0" i="0" u="none" strike="noStrike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0.159</a:t>
                      </a:r>
                      <a:endParaRPr lang="en-US" sz="1400" b="0" i="0" u="none" strike="noStrike" dirty="0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0.082</a:t>
                      </a:r>
                      <a:endParaRPr lang="en-US" sz="1400" b="0" i="0" u="none" strike="noStrike" dirty="0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69.0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66.0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~30%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New Design/PCB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2.00</a:t>
                      </a:r>
                      <a:endParaRPr lang="en-US" sz="1400" b="0" i="0" u="none" strike="noStrike" dirty="0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0.586</a:t>
                      </a:r>
                      <a:endParaRPr lang="en-US" sz="1400" b="0" i="0" u="none" strike="noStrike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0.141</a:t>
                      </a:r>
                      <a:endParaRPr lang="en-US" sz="1400" b="0" i="0" u="none" strike="noStrike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0.084</a:t>
                      </a:r>
                      <a:endParaRPr lang="en-US" sz="1400" b="0" i="0" u="none" strike="noStrike" dirty="0">
                        <a:solidFill>
                          <a:srgbClr val="9C65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82.5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63.0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~5%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18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Perpendicular Scan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70" y="2574133"/>
            <a:ext cx="2587317" cy="2248388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275528" y="2223405"/>
            <a:ext cx="5640943" cy="3776563"/>
            <a:chOff x="25649075" y="39829271"/>
            <a:chExt cx="4478527" cy="291166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2" t="2459" r="4367" b="2624"/>
            <a:stretch/>
          </p:blipFill>
          <p:spPr>
            <a:xfrm>
              <a:off x="25649075" y="39832736"/>
              <a:ext cx="4478527" cy="29082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6746115" y="41845054"/>
              <a:ext cx="2461861" cy="537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Charge ratio spectra at 5 points within a 500mm ZZ period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6643276" y="40156445"/>
              <a:ext cx="0" cy="2368199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566384" y="40068694"/>
              <a:ext cx="1662122" cy="347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1">
                      <a:lumMod val="75000"/>
                    </a:schemeClr>
                  </a:solidFill>
                </a:rPr>
                <a:t>Min charge ~10%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833367" y="39829271"/>
              <a:ext cx="673650" cy="2441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343305" y="40939419"/>
              <a:ext cx="683734" cy="819544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8899475" y="3663318"/>
            <a:ext cx="314102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ts val="2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Spectra at all five points have the same shape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uniform pad response across ZZ periods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ts val="2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Smallest charge for a fired pad is ~10% of total collected charge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1497" y="5056236"/>
            <a:ext cx="3163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By scanning perpendicularly, the uniformity of the pad response may be checked across the ZZ period</a:t>
            </a:r>
          </a:p>
        </p:txBody>
      </p:sp>
    </p:spTree>
    <p:extLst>
      <p:ext uri="{BB962C8B-B14F-4D97-AF65-F5344CB8AC3E}">
        <p14:creationId xmlns:p14="http://schemas.microsoft.com/office/powerpoint/2010/main" val="2020813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52186" y="2242159"/>
            <a:ext cx="94853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Poster @ 2017 IEEE NSS/MIC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Conference proceedings being submitted this Friday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TNS paper to follow once we have beam test results with new PCB</a:t>
            </a:r>
          </a:p>
          <a:p>
            <a:r>
              <a:rPr lang="en-US" dirty="0"/>
              <a:t>	(New PCB will allow us to scan the parameter space of a reasonable range ZZ parameters)</a:t>
            </a:r>
          </a:p>
        </p:txBody>
      </p:sp>
    </p:spTree>
    <p:extLst>
      <p:ext uri="{BB962C8B-B14F-4D97-AF65-F5344CB8AC3E}">
        <p14:creationId xmlns:p14="http://schemas.microsoft.com/office/powerpoint/2010/main" val="463231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277742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3179</TotalTime>
  <Words>866</Words>
  <Application>Microsoft Office PowerPoint</Application>
  <PresentationFormat>Widescreen</PresentationFormat>
  <Paragraphs>136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Wingdings</vt:lpstr>
      <vt:lpstr>Office Theme</vt:lpstr>
      <vt:lpstr>Somacis ZZ PCB Results Contiued…</vt:lpstr>
      <vt:lpstr>Earlier results: Piece-wise linear correlation plots </vt:lpstr>
      <vt:lpstr>Simulate high threshold for Centroid calc.</vt:lpstr>
      <vt:lpstr>PowerPoint Presentation</vt:lpstr>
      <vt:lpstr>New Measurements at higher Gain</vt:lpstr>
      <vt:lpstr>Summary: Old ZZ PCB Vs New ZZ PCB</vt:lpstr>
      <vt:lpstr>Perpendicular Scan</vt:lpstr>
      <vt:lpstr>Publications</vt:lpstr>
      <vt:lpstr>Backup</vt:lpstr>
      <vt:lpstr>PowerPoint Presentation</vt:lpstr>
    </vt:vector>
  </TitlesOfParts>
  <Company>BNL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Bob Azmoun</dc:creator>
  <cp:lastModifiedBy>Amnet Copyeditor</cp:lastModifiedBy>
  <cp:revision>24</cp:revision>
  <dcterms:created xsi:type="dcterms:W3CDTF">2017-08-09T20:52:39Z</dcterms:created>
  <dcterms:modified xsi:type="dcterms:W3CDTF">2017-11-13T13:32:44Z</dcterms:modified>
</cp:coreProperties>
</file>